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319" r:id="rId4"/>
    <p:sldId id="374" r:id="rId5"/>
    <p:sldId id="372" r:id="rId6"/>
    <p:sldId id="335" r:id="rId7"/>
    <p:sldId id="371" r:id="rId8"/>
    <p:sldId id="373" r:id="rId9"/>
    <p:sldId id="326" r:id="rId10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743077-5E9F-49AD-8E3E-3F9CEA742FDB}" type="datetimeFigureOut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802BF8-0511-4ABE-80F0-C63DF6AC1C3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2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EEAC9E-B851-4BCF-8432-83959FC81305}" type="slidenum">
              <a:rPr lang="lv-LV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6792-D268-4672-9713-4C2FDF48496B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6704-3D19-4C5A-B665-93FFAF4A8DA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7A28-1929-4C2A-911D-9B463DF9F1B7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83CA-61CF-4D2C-98C3-4884BCE64E2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6464-C2D8-4F19-8F77-CD02C6EABE4F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7935-1C3A-4AC1-B46B-597B90E6DF7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75EE-A3B1-4048-AC11-B6F23A8691F1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81BC-69F5-46FA-98D9-8B0F520C565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582E-4055-470B-89B9-21593486A019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C20B-3986-4630-872E-4C6907A6139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E864-EBA6-4EAE-AF5A-9CC7C0EF880D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2CED-B2F8-48E5-AAE7-1AC17CC8271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20FF-A9D9-4ED8-BD32-F5628087BD53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4C0DA-B2F8-4B1F-BF6A-588488B177E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F79A-C82E-40AA-BF9C-964F4AD54166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16A3-517A-4567-A214-5086AF642F9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70A4-179F-4B2B-BE27-685F7E1BBCC7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EB8F-5AD0-4633-9D83-5B9EB5E5E65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AB350-20FF-40F1-AE17-E39B64F565A8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9590-1C53-40B1-A121-17D1AD8599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97D62-B2B7-4484-8840-297CC61DC2F6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3B26-5776-4410-8B97-BE28D8812A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F53E5-08A3-4FDE-9ED4-983DEE338AE9}" type="datetime1">
              <a:rPr lang="lv-LV"/>
              <a:pPr>
                <a:defRPr/>
              </a:pPr>
              <a:t>2013.02.12.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0D7FCD-3072-4F30-B758-0C2A268D5E6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24" Type="http://schemas.openxmlformats.org/officeDocument/2006/relationships/image" Target="../media/image27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6381750"/>
            <a:ext cx="9144000" cy="360363"/>
          </a:xfrm>
        </p:spPr>
        <p:txBody>
          <a:bodyPr/>
          <a:lstStyle/>
          <a:p>
            <a:pPr eaLnBrk="1" hangingPunct="1"/>
            <a:r>
              <a:rPr lang="lv-LV" sz="1400" smtClean="0">
                <a:solidFill>
                  <a:schemeClr val="bg1"/>
                </a:solidFill>
              </a:rPr>
              <a:t>Daugavpils, 2013.gada 7.februāris</a:t>
            </a:r>
          </a:p>
        </p:txBody>
      </p:sp>
      <p:sp>
        <p:nvSpPr>
          <p:cNvPr id="14339" name="Subtitle 2"/>
          <p:cNvSpPr txBox="1">
            <a:spLocks/>
          </p:cNvSpPr>
          <p:nvPr/>
        </p:nvSpPr>
        <p:spPr bwMode="auto">
          <a:xfrm>
            <a:off x="250825" y="4508500"/>
            <a:ext cx="88931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lv-LV" sz="2000">
                <a:solidFill>
                  <a:srgbClr val="A6A6A6"/>
                </a:solidFill>
                <a:latin typeface="Georgia" pitchFamily="18" charset="0"/>
              </a:rPr>
              <a:t>Ziņo:</a:t>
            </a:r>
          </a:p>
          <a:p>
            <a:pPr>
              <a:spcBef>
                <a:spcPct val="20000"/>
              </a:spcBef>
            </a:pPr>
            <a:r>
              <a:rPr lang="lv-LV" sz="2000">
                <a:solidFill>
                  <a:srgbClr val="640000"/>
                </a:solidFill>
              </a:rPr>
              <a:t>Projektu vadītāja Helēna Stare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lv-LV" sz="2000">
              <a:solidFill>
                <a:srgbClr val="640000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lv-LV" sz="2000">
              <a:solidFill>
                <a:srgbClr val="640000"/>
              </a:solidFill>
              <a:latin typeface="Georgia" pitchFamily="18" charset="0"/>
            </a:endParaRPr>
          </a:p>
        </p:txBody>
      </p:sp>
      <p:pic>
        <p:nvPicPr>
          <p:cNvPr id="14340" name="Picture 60" descr="istais logo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49275"/>
            <a:ext cx="3744913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0BDA72B-5118-42DF-8D70-F35080713252}" type="slidenum">
              <a:rPr lang="lv-LV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Virsrakst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r>
              <a:rPr lang="lv-LV" sz="22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Par VNĪ – mērķis</a:t>
            </a:r>
          </a:p>
        </p:txBody>
      </p:sp>
      <p:sp>
        <p:nvSpPr>
          <p:cNvPr id="15362" name="Satura vietturis 3"/>
          <p:cNvSpPr>
            <a:spLocks noGrp="1"/>
          </p:cNvSpPr>
          <p:nvPr>
            <p:ph idx="1"/>
          </p:nvPr>
        </p:nvSpPr>
        <p:spPr>
          <a:xfrm>
            <a:off x="539750" y="765175"/>
            <a:ext cx="8310563" cy="4751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lv-LV" sz="20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lv-LV" sz="20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latin typeface="Arial" charset="0"/>
                <a:cs typeface="Times New Roman" pitchFamily="18" charset="0"/>
              </a:rPr>
              <a:t>1. Valsts vajadzību nodrošināšana ar atbilstošām telpām un kvalitatīvu servisu </a:t>
            </a:r>
          </a:p>
          <a:p>
            <a:pPr eaLnBrk="1" hangingPunct="1">
              <a:buFont typeface="Arial" charset="0"/>
              <a:buNone/>
            </a:pPr>
            <a:endParaRPr lang="lv-LV" sz="19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lv-LV" sz="19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latin typeface="Arial" charset="0"/>
                <a:cs typeface="Times New Roman" pitchFamily="18" charset="0"/>
              </a:rPr>
              <a:t>2. Efektīva valsts nekustamo īpašumu pārvaldīšana:</a:t>
            </a: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solidFill>
                  <a:srgbClr val="640000"/>
                </a:solidFill>
                <a:latin typeface="Arial" charset="0"/>
                <a:cs typeface="Times New Roman" pitchFamily="18" charset="0"/>
              </a:rPr>
              <a:t>     -  iznomāšana</a:t>
            </a: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solidFill>
                  <a:srgbClr val="640000"/>
                </a:solidFill>
                <a:latin typeface="Arial" charset="0"/>
                <a:cs typeface="Times New Roman" pitchFamily="18" charset="0"/>
              </a:rPr>
              <a:t>     -  apsaimniekošana</a:t>
            </a: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solidFill>
                  <a:srgbClr val="640000"/>
                </a:solidFill>
                <a:latin typeface="Arial" charset="0"/>
                <a:cs typeface="Times New Roman" pitchFamily="18" charset="0"/>
              </a:rPr>
              <a:t>     -  atsavināšana</a:t>
            </a:r>
          </a:p>
          <a:p>
            <a:pPr eaLnBrk="1" hangingPunct="1">
              <a:buFont typeface="Arial" charset="0"/>
              <a:buNone/>
            </a:pPr>
            <a:r>
              <a:rPr lang="lv-LV" sz="1900" b="1" smtClean="0">
                <a:solidFill>
                  <a:srgbClr val="640000"/>
                </a:solidFill>
                <a:latin typeface="Arial" charset="0"/>
                <a:cs typeface="Times New Roman" pitchFamily="18" charset="0"/>
              </a:rPr>
              <a:t>     -  būvniecība</a:t>
            </a:r>
          </a:p>
          <a:p>
            <a:pPr eaLnBrk="1" hangingPunct="1">
              <a:buFont typeface="Arial" charset="0"/>
              <a:buNone/>
            </a:pPr>
            <a:endParaRPr lang="lv-LV" sz="1900" b="1" smtClean="0">
              <a:solidFill>
                <a:srgbClr val="64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D956F9B-525F-4ADF-A138-2993319A74F1}" type="slidenum">
              <a:rPr lang="lv-LV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lv-LV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Virsrakst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r>
              <a:rPr lang="lv-LV" sz="22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Būtiskie saimnieciskie rādītāji – NĪ portfelis</a:t>
            </a:r>
          </a:p>
        </p:txBody>
      </p:sp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0" y="3019425"/>
            <a:ext cx="91440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Karte – no Andreja</a:t>
            </a:r>
          </a:p>
        </p:txBody>
      </p:sp>
      <p:pic>
        <p:nvPicPr>
          <p:cNvPr id="17411" name="Picture 2" descr="S:\3. Attīstības direktors\Attīstības nodaļa\5.DARBA PLANI\5.VNI prezentacijas\4.Finansu ministram uz 16.01.2013\3.Bildes\_Karte\Novadu ka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6069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7524750" y="3889375"/>
            <a:ext cx="863600" cy="979488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</a:t>
            </a:r>
          </a:p>
        </p:txBody>
      </p:sp>
      <p:sp>
        <p:nvSpPr>
          <p:cNvPr id="13" name="Oval 12"/>
          <p:cNvSpPr/>
          <p:nvPr/>
        </p:nvSpPr>
        <p:spPr>
          <a:xfrm>
            <a:off x="3132138" y="3846513"/>
            <a:ext cx="647700" cy="735012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14" name="Oval 13"/>
          <p:cNvSpPr/>
          <p:nvPr/>
        </p:nvSpPr>
        <p:spPr>
          <a:xfrm>
            <a:off x="539750" y="2025650"/>
            <a:ext cx="863600" cy="898525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108</a:t>
            </a:r>
          </a:p>
        </p:txBody>
      </p:sp>
      <p:sp>
        <p:nvSpPr>
          <p:cNvPr id="15" name="Oval 14"/>
          <p:cNvSpPr/>
          <p:nvPr/>
        </p:nvSpPr>
        <p:spPr>
          <a:xfrm>
            <a:off x="107950" y="3825875"/>
            <a:ext cx="792163" cy="898525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</a:t>
            </a:r>
          </a:p>
        </p:txBody>
      </p:sp>
      <p:sp>
        <p:nvSpPr>
          <p:cNvPr id="16" name="Oval 15"/>
          <p:cNvSpPr/>
          <p:nvPr/>
        </p:nvSpPr>
        <p:spPr>
          <a:xfrm>
            <a:off x="6588125" y="5175250"/>
            <a:ext cx="1008063" cy="1062038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1689</a:t>
            </a:r>
          </a:p>
        </p:txBody>
      </p:sp>
      <p:sp>
        <p:nvSpPr>
          <p:cNvPr id="17" name="Oval 16"/>
          <p:cNvSpPr/>
          <p:nvPr/>
        </p:nvSpPr>
        <p:spPr>
          <a:xfrm>
            <a:off x="7092950" y="2035175"/>
            <a:ext cx="719138" cy="817563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</p:txBody>
      </p:sp>
      <p:sp>
        <p:nvSpPr>
          <p:cNvPr id="18" name="Oval 17"/>
          <p:cNvSpPr/>
          <p:nvPr/>
        </p:nvSpPr>
        <p:spPr>
          <a:xfrm>
            <a:off x="5867400" y="4475163"/>
            <a:ext cx="792163" cy="898525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</a:t>
            </a:r>
          </a:p>
        </p:txBody>
      </p:sp>
      <p:sp>
        <p:nvSpPr>
          <p:cNvPr id="19" name="Oval 18"/>
          <p:cNvSpPr/>
          <p:nvPr/>
        </p:nvSpPr>
        <p:spPr>
          <a:xfrm>
            <a:off x="2916238" y="3106738"/>
            <a:ext cx="792162" cy="898525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140</a:t>
            </a:r>
          </a:p>
        </p:txBody>
      </p:sp>
      <p:sp>
        <p:nvSpPr>
          <p:cNvPr id="21" name="Oval 20"/>
          <p:cNvSpPr/>
          <p:nvPr/>
        </p:nvSpPr>
        <p:spPr>
          <a:xfrm>
            <a:off x="4356100" y="1830388"/>
            <a:ext cx="647700" cy="735012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22" name="Oval 21"/>
          <p:cNvSpPr/>
          <p:nvPr/>
        </p:nvSpPr>
        <p:spPr>
          <a:xfrm>
            <a:off x="6443663" y="4349750"/>
            <a:ext cx="649287" cy="735013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23" name="Oval 22"/>
          <p:cNvSpPr/>
          <p:nvPr/>
        </p:nvSpPr>
        <p:spPr>
          <a:xfrm>
            <a:off x="8172450" y="4187825"/>
            <a:ext cx="784225" cy="889000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</a:t>
            </a:r>
          </a:p>
        </p:txBody>
      </p:sp>
      <p:sp>
        <p:nvSpPr>
          <p:cNvPr id="24" name="Oval 23"/>
          <p:cNvSpPr/>
          <p:nvPr/>
        </p:nvSpPr>
        <p:spPr>
          <a:xfrm>
            <a:off x="5795963" y="1397000"/>
            <a:ext cx="647700" cy="736600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67625" y="333375"/>
            <a:ext cx="1476375" cy="7350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4383</a:t>
            </a:r>
          </a:p>
        </p:txBody>
      </p:sp>
      <p:sp>
        <p:nvSpPr>
          <p:cNvPr id="26" name="Oval 25"/>
          <p:cNvSpPr/>
          <p:nvPr/>
        </p:nvSpPr>
        <p:spPr>
          <a:xfrm>
            <a:off x="3492500" y="2708275"/>
            <a:ext cx="1008063" cy="1062038"/>
          </a:xfrm>
          <a:prstGeom prst="ellipse">
            <a:avLst/>
          </a:prstGeom>
          <a:gradFill flip="none" rotWithShape="1">
            <a:gsLst>
              <a:gs pos="0">
                <a:srgbClr val="640000">
                  <a:tint val="66000"/>
                  <a:satMod val="160000"/>
                </a:srgbClr>
              </a:gs>
              <a:gs pos="50000">
                <a:srgbClr val="640000">
                  <a:tint val="44500"/>
                  <a:satMod val="160000"/>
                </a:srgbClr>
              </a:gs>
              <a:gs pos="100000">
                <a:srgbClr val="640000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E8A686-6AAC-4762-AAD0-0FE5DB0DEB1B}" type="slidenum">
              <a:rPr lang="lv-LV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Virsrakst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r>
              <a:rPr lang="lv-LV" sz="22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VNĪ objekti – daudzveidība</a:t>
            </a:r>
          </a:p>
        </p:txBody>
      </p:sp>
      <p:pic>
        <p:nvPicPr>
          <p:cNvPr id="18434" name="Picture 2" descr="S:\3. Attīstības direktors\Attīstības nodaļa\5.DARBA PLANI\5.VNI prezentacijas\4.Finansu ministram uz 16.01.2013\3.Bildes\IEM Čiekurkalna 1\IMG_01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2987675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 descr="S:\3. Attīstības direktors\Attīstības nodaļa\5.DARBA PLANI\5.VNI prezentacijas\4.Finansu ministram uz 16.01.2013\3.Bildes\Kr.Valdemāra 3 ĀM\Pabeigts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133600"/>
            <a:ext cx="2087562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S:\3. Attīstības direktors\Attīstības nodaļa\5.DARBA PLANI\5.VNI prezentacijas\4.Finansu ministram uz 16.01.2013\3.Bildes\Birža\2bir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773238"/>
            <a:ext cx="39227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S:\3. Attīstības direktors\Attīstības nodaļa\5.DARBA PLANI\5.VNI prezentacijas\4.Finansu ministram uz 16.01.2013\3.Bildes\Maskava čapligina\Pabeigt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3500438"/>
            <a:ext cx="28797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" descr="S:\3. Attīstības direktors\Attīstības nodaļa\5.DARBA PLANI\5.VNI prezentacijas\4.Finansu ministram uz 16.01.2013\3.Bildes\Mežotne\1mezotn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5463" y="3573463"/>
            <a:ext cx="22780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" descr="S:\3. Attīstības direktors\Attīstības nodaļa\5.DARBA PLANI\5.VNI prezentacijas\4.Finansu ministram uz 16.01.2013\3.Bildes\Igate\4igat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404813"/>
            <a:ext cx="22685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 descr="S:\3. Attīstības direktors\Attīstības nodaļa\5.DARBA PLANI\5.VNI prezentacijas\4.Finansu ministram uz 16.01.2013\3.Bildes\Daugavpils cietoksnis\Dpils policij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19475" y="5157788"/>
            <a:ext cx="26654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" descr="\\VNIASQL\Skapis\3. Attīstības direktors\Attīstības nodaļa\5.DARBA PLANI\5.VNI prezentacijas\4.Finansu ministram uz 16.01.2013\3.Bildes\Objektu dažādība\Teātri\IMG_6225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16238" y="1125538"/>
            <a:ext cx="2808287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" descr="\\VNIASQL\Skapis\3. Attīstības direktors\Attīstības nodaļa\5.DARBA PLANI\5.VNI prezentacijas\4.Finansu ministram uz 16.01.2013\3.Bildes\Objektu dažādība\Tiesas\image005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3284538"/>
            <a:ext cx="2400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4" descr="\\VNIASQL\Skapis\3. Attīstības direktors\Attīstības nodaļa\5.DARBA PLANI\5.VNI prezentacijas\4.Finansu ministram uz 16.01.2013\3.Bildes\Objektu dažādība\Vēstniecības\P1250349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26350" y="1606550"/>
            <a:ext cx="151765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5" descr="\\VNIASQL\Skapis\3. Attīstības direktors\Attīstības nodaļa\5.DARBA PLANI\5.VNI prezentacijas\4.Finansu ministram uz 16.01.2013\3.Bildes\Objektu dažādība\Muzeji\100_0371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63713" y="404813"/>
            <a:ext cx="1836737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6" descr="\\VNIASQL\Skapis\3. Attīstības direktors\Attīstības nodaļa\5.DARBA PLANI\5.VNI prezentacijas\4.Finansu ministram uz 16.01.2013\3.Bildes\Objektu dažādība\Muzeji\836_368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19700" y="404813"/>
            <a:ext cx="23050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7" descr="\\VNIASQL\Skapis\3. Attīstības direktors\Attīstības nodaļa\5.DARBA PLANI\5.VNI prezentacijas\4.Finansu ministram uz 16.01.2013\3.Bildes\Objektu dažādība\Muzeji\860_6032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4941888"/>
            <a:ext cx="21018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8" descr="\\VNIASQL\Skapis\3. Attīstības direktors\Attīstības nodaļa\5.DARBA PLANI\5.VNI prezentacijas\4.Finansu ministram uz 16.01.2013\3.Bildes\Objektu dažādība\Muzeji\DSC_3796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17850" y="2781300"/>
            <a:ext cx="219551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9" descr="\\VNIASQL\Skapis\3. Attīstības direktors\Attīstības nodaļa\5.DARBA PLANI\5.VNI prezentacijas\4.Finansu ministram uz 16.01.2013\3.Bildes\Objektu dažādība\Muzeji\DSC_3835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00888" y="4959350"/>
            <a:ext cx="2052637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0" descr="\\VNIASQL\Skapis\3. Attīstības direktors\Attīstības nodaļa\5.DARBA PLANI\5.VNI prezentacijas\4.Finansu ministram uz 16.01.2013\3.Bildes\Objektu dažādība\Muzeji\IMG_2198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049838" y="4025900"/>
            <a:ext cx="22669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1" descr="\\VNIASQL\Skapis\3. Attīstības direktors\Attīstības nodaļa\5.DARBA PLANI\5.VNI prezentacijas\4.Finansu ministram uz 16.01.2013\3.Bildes\Objektu dažādība\Robežkontroles punkti\IMG_2430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492500" y="404813"/>
            <a:ext cx="261461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12" descr="\\VNIASQL\Skapis\3. Attīstības direktors\Attīstības nodaļa\5.DARBA PLANI\5.VNI prezentacijas\4.Finansu ministram uz 16.01.2013\3.Bildes\Objektu dažādība\Koncertzāles\IMG_5765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339975" y="2636838"/>
            <a:ext cx="1433513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13" descr="\\VNIASQL\Skapis\3. Attīstības direktors\Attīstības nodaļa\5.DARBA PLANI\5.VNI prezentacijas\4.Finansu ministram uz 16.01.2013\3.Bildes\Objektu dažādība\Biroji\IMG_4989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1989138"/>
            <a:ext cx="20875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14" descr="\\VNIASQL\Skapis\3. Attīstības direktors\Attīstības nodaļa\5.DARBA PLANI\5.VNI prezentacijas\4.Finansu ministram uz 16.01.2013\3.Bildes\Objektu dažādība\Biroji\Meistaru 10#12 (Kaķu maja).bmp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724525" y="5373688"/>
            <a:ext cx="20415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4" descr="\\vniserviss\Foto\Buvnieciba\RENOVĒTIE vai APSEKOTIE VNĪ objekti\RĪGA\Doma 6\2011 g maija\DSC_3928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588125" y="1412875"/>
            <a:ext cx="12969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" descr="S:\3. Attīstības direktors\Attīstības nodaļa\5.DARBA PLANI\5.VNI prezentacijas\4.Finansu ministram uz 16.01.2013\3.Bildes\Jūrmala, Z.Meireovica 31 VPK\776_7638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403350" y="5445125"/>
            <a:ext cx="1247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1" descr="S:\3. Attīstības direktors\Attīstības nodaļa\5.DARBA PLANI\5.VNI prezentacijas\4.Finansu ministram uz 16.01.2013\3.Bildes\Pils lauk.3\5pils.jp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3563938" y="2492375"/>
            <a:ext cx="14112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Slide Number Placeholder 3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FAF18B-8BDB-46F0-BE5B-78DA322B2FC8}" type="slidenum">
              <a:rPr lang="lv-LV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lv-LV" sz="120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</a:rPr>
              <a:t>Daugavpils cietoksnis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Arial" charset="0"/>
              </a:rPr>
              <a:t>VNĪ: 27 objekti</a:t>
            </a:r>
          </a:p>
          <a:p>
            <a:pPr eaLnBrk="1" hangingPunct="1"/>
            <a:endParaRPr lang="lv-LV" smtClean="0">
              <a:latin typeface="Arial" charset="0"/>
            </a:endParaRPr>
          </a:p>
          <a:p>
            <a:pPr eaLnBrk="1" hangingPunct="1"/>
            <a:r>
              <a:rPr lang="lv-LV" smtClean="0">
                <a:latin typeface="Arial" charset="0"/>
              </a:rPr>
              <a:t>Uzturēšanas darbi no 1999.gada</a:t>
            </a:r>
          </a:p>
          <a:p>
            <a:pPr eaLnBrk="1" hangingPunct="1"/>
            <a:endParaRPr lang="lv-LV" smtClean="0">
              <a:latin typeface="Arial" charset="0"/>
            </a:endParaRPr>
          </a:p>
          <a:p>
            <a:pPr eaLnBrk="1" hangingPunct="1"/>
            <a:r>
              <a:rPr lang="lv-LV" smtClean="0">
                <a:latin typeface="Arial" charset="0"/>
              </a:rPr>
              <a:t>Valsts policijas Latgales reģiona pārvalde</a:t>
            </a:r>
          </a:p>
          <a:p>
            <a:pPr eaLnBrk="1" hangingPunct="1">
              <a:buFont typeface="Arial" charset="0"/>
              <a:buNone/>
            </a:pPr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C438C-F445-4826-B376-CC30F7B79B6C}" type="slidenum">
              <a:rPr lang="lv-LV"/>
              <a:pPr>
                <a:defRPr/>
              </a:pPr>
              <a:t>5</a:t>
            </a:fld>
            <a:endParaRPr lang="lv-LV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Virsrakst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r>
              <a:rPr lang="lv-LV" sz="22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VNĪ objekti – būvniecības stadijā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42988" y="1196975"/>
          <a:ext cx="7920880" cy="4824536"/>
        </p:xfrm>
        <a:graphic>
          <a:graphicData uri="http://schemas.openxmlformats.org/drawingml/2006/table">
            <a:tbl>
              <a:tblPr/>
              <a:tblGrid>
                <a:gridCol w="3960440"/>
                <a:gridCol w="3960440"/>
              </a:tblGrid>
              <a:tr h="2412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  <a:tab pos="533400" algn="l"/>
                        </a:tabLst>
                      </a:pPr>
                      <a:r>
                        <a:rPr lang="lv-LV" sz="1000" dirty="0" smtClean="0">
                          <a:latin typeface="Georgia"/>
                          <a:ea typeface="Times New Roman"/>
                        </a:rPr>
                        <a:t>Bilde</a:t>
                      </a:r>
                      <a:endParaRPr lang="lv-LV" sz="1000" dirty="0">
                        <a:latin typeface="Georgia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  <a:tab pos="533400" algn="l"/>
                        </a:tabLst>
                      </a:pPr>
                      <a:r>
                        <a:rPr lang="lv-LV" sz="1000" dirty="0" smtClean="0">
                          <a:latin typeface="Georgia"/>
                          <a:ea typeface="Times New Roman"/>
                        </a:rPr>
                        <a:t>Bilde</a:t>
                      </a:r>
                      <a:endParaRPr lang="lv-LV" sz="1000" dirty="0">
                        <a:latin typeface="Georgia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2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  <a:tab pos="533400" algn="l"/>
                        </a:tabLst>
                      </a:pPr>
                      <a:r>
                        <a:rPr lang="lv-LV" sz="1000" dirty="0" smtClean="0">
                          <a:latin typeface="Georgia"/>
                          <a:ea typeface="Times New Roman"/>
                        </a:rPr>
                        <a:t>Bilde</a:t>
                      </a:r>
                      <a:endParaRPr lang="lv-LV" sz="1000" dirty="0">
                        <a:latin typeface="Georgia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  <a:tab pos="533400" algn="l"/>
                        </a:tabLst>
                      </a:pPr>
                      <a:r>
                        <a:rPr lang="lv-LV" sz="1000" dirty="0" smtClean="0">
                          <a:latin typeface="Georgia"/>
                          <a:ea typeface="Times New Roman"/>
                        </a:rPr>
                        <a:t>Bilde</a:t>
                      </a:r>
                      <a:endParaRPr lang="lv-LV" sz="1000" dirty="0">
                        <a:latin typeface="Georgia"/>
                        <a:ea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493" name="Picture 2" descr="\\VNIASQL\Skapis\3. Attīstības direktors\Attīstības nodaļa\5.DARBA PLANI\5.VNI prezentacijas\4.Finansu ministram uz 16.01.2013\3.Bildes\Daugavpils cietoksnis\Pilicija, Izolators\P11309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644900"/>
            <a:ext cx="38163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3" descr="\\VNIASQL\Skapis\3. Attīstības direktors\Attīstības nodaļa\5.DARBA PLANI\5.VNI prezentacijas\4.Finansu ministram uz 16.01.2013\3.Bildes\Daugavpils cietoksnis\Pilicija, Izolators\au20dec 0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268413"/>
            <a:ext cx="3816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268413"/>
            <a:ext cx="3816350" cy="2305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496" name="Picture 10" descr="mihaila_vartu_sistema_XX_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641725"/>
            <a:ext cx="38163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71F8EE32-682E-45C9-994F-972D0F390CB1}" type="slidenum">
              <a:rPr lang="lv-LV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Rectangle 11"/>
          <p:cNvSpPr>
            <a:spLocks noChangeArrowheads="1"/>
          </p:cNvSpPr>
          <p:nvPr/>
        </p:nvSpPr>
        <p:spPr bwMode="auto">
          <a:xfrm>
            <a:off x="0" y="5492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600" b="1">
                <a:cs typeface="Times New Roman" pitchFamily="18" charset="0"/>
              </a:rPr>
              <a:t>Valsts policijas Latgales reģiona pārvaldes, t.sk. Īslaicīgās aizturēšanas izolatora, būvniecība un rekonstrukcija Daugavpils cietokšņa teritorijā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lv-LV" sz="2400" b="1" smtClean="0">
                <a:solidFill>
                  <a:srgbClr val="640000"/>
                </a:solidFill>
                <a:latin typeface="Arial" charset="0"/>
                <a:cs typeface="Times New Roman" pitchFamily="18" charset="0"/>
              </a:rPr>
              <a:t>Koncepcijas projekts par Daugavpils cietokšņa turpmākās attīstības perspektīvām un to finansēšanas modeļiem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v-LV" smtClean="0"/>
              <a:t>Valdības uzdevums – 1.07.2013.</a:t>
            </a:r>
          </a:p>
          <a:p>
            <a:pPr eaLnBrk="1" hangingPunct="1"/>
            <a:r>
              <a:rPr lang="lv-LV" smtClean="0"/>
              <a:t>Sadarbojoties ar īpašniekiem &amp; ieinteresētajām pusēm</a:t>
            </a:r>
          </a:p>
          <a:p>
            <a:pPr eaLnBrk="1" hangingPunct="1"/>
            <a:r>
              <a:rPr lang="lv-LV" smtClean="0"/>
              <a:t>Kopēja vīzija un konkrēti risinājumi VNĪ pārvaldīšanā esošajiem objektiem</a:t>
            </a:r>
          </a:p>
          <a:p>
            <a:pPr eaLnBrk="1" hangingPunct="1"/>
            <a:endParaRPr lang="lv-LV" smtClean="0"/>
          </a:p>
          <a:p>
            <a:pPr eaLnBrk="1" hangingPunct="1"/>
            <a:endParaRPr lang="lv-LV" smtClean="0"/>
          </a:p>
          <a:p>
            <a:pPr eaLnBrk="1" hangingPunct="1"/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296EE-2D9B-475B-821A-DCA8CE3C858E}" type="slidenum">
              <a:rPr lang="lv-LV"/>
              <a:pPr>
                <a:defRPr/>
              </a:pPr>
              <a:t>7</a:t>
            </a:fld>
            <a:endParaRPr lang="lv-LV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000" smtClean="0">
                <a:latin typeface="Arial" charset="0"/>
              </a:rPr>
              <a:t>Diskusija «Daugavpils cietokšņa attīstības perspektīvas»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v-LV" smtClean="0">
              <a:latin typeface="Arial" charset="0"/>
            </a:endParaRPr>
          </a:p>
          <a:p>
            <a:pPr eaLnBrk="1" hangingPunct="1"/>
            <a:r>
              <a:rPr lang="lv-LV" smtClean="0">
                <a:latin typeface="Arial" charset="0"/>
              </a:rPr>
              <a:t>Kopīgs darbs un kopēja vīzija</a:t>
            </a:r>
          </a:p>
          <a:p>
            <a:pPr eaLnBrk="1" hangingPunct="1">
              <a:buFont typeface="Arial" charset="0"/>
              <a:buNone/>
            </a:pPr>
            <a:endParaRPr lang="lv-LV" smtClean="0">
              <a:latin typeface="Arial" charset="0"/>
            </a:endParaRPr>
          </a:p>
          <a:p>
            <a:pPr eaLnBrk="1" hangingPunct="1"/>
            <a:r>
              <a:rPr lang="lv-LV" smtClean="0">
                <a:latin typeface="Arial" charset="0"/>
              </a:rPr>
              <a:t>Konkrēta rīcība ar VNĪ objektiem</a:t>
            </a:r>
          </a:p>
          <a:p>
            <a:pPr eaLnBrk="1" hangingPunct="1"/>
            <a:endParaRPr lang="lv-LV" smtClean="0">
              <a:latin typeface="Arial" charset="0"/>
            </a:endParaRPr>
          </a:p>
          <a:p>
            <a:pPr eaLnBrk="1" hangingPunct="1"/>
            <a:r>
              <a:rPr lang="lv-LV" smtClean="0">
                <a:latin typeface="Arial" charset="0"/>
              </a:rPr>
              <a:t>Paneļdiskusija un darbs grupās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C38D9-47BC-45DE-8DF7-C3F411B085DC}" type="slidenum">
              <a:rPr lang="lv-LV"/>
              <a:pPr>
                <a:defRPr/>
              </a:pPr>
              <a:t>8</a:t>
            </a:fld>
            <a:endParaRPr lang="lv-LV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42988" y="2420938"/>
            <a:ext cx="6985000" cy="5762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Clr>
                <a:srgbClr val="5A0000"/>
              </a:buClr>
              <a:defRPr/>
            </a:pPr>
            <a:r>
              <a:rPr lang="lv-LV" sz="2000" b="1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Paldies par uzmanību un ražīgu darba dienu!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5E0E49D-6E07-43D3-AF43-3668F2B88FFD}" type="slidenum">
              <a:rPr lang="lv-LV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vni">
      <a:dk1>
        <a:srgbClr val="000000"/>
      </a:dk1>
      <a:lt1>
        <a:srgbClr val="FFFFFF"/>
      </a:lt1>
      <a:dk2>
        <a:srgbClr val="632423"/>
      </a:dk2>
      <a:lt2>
        <a:srgbClr val="FFFFFF"/>
      </a:lt2>
      <a:accent1>
        <a:srgbClr val="632423"/>
      </a:accent1>
      <a:accent2>
        <a:srgbClr val="C0504D"/>
      </a:accent2>
      <a:accent3>
        <a:srgbClr val="E36C09"/>
      </a:accent3>
      <a:accent4>
        <a:srgbClr val="5F497A"/>
      </a:accent4>
      <a:accent5>
        <a:srgbClr val="FAC08F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188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Theme2</vt:lpstr>
      <vt:lpstr>PowerPoint Presentation</vt:lpstr>
      <vt:lpstr>Par VNĪ – mērķis</vt:lpstr>
      <vt:lpstr>Būtiskie saimnieciskie rādītāji – NĪ portfelis</vt:lpstr>
      <vt:lpstr>VNĪ objekti – daudzveidība</vt:lpstr>
      <vt:lpstr>Daugavpils cietoksnis</vt:lpstr>
      <vt:lpstr>VNĪ objekti – būvniecības stadijā</vt:lpstr>
      <vt:lpstr>Koncepcijas projekts par Daugavpils cietokšņa turpmākās attīstības perspektīvām un to finansēšanas modeļiem</vt:lpstr>
      <vt:lpstr>Diskusija «Daugavpils cietokšņa attīstības perspektīvas»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cdvdbdfbdbdbd</dc:title>
  <dc:creator>User</dc:creator>
  <cp:lastModifiedBy>Helēna Stare</cp:lastModifiedBy>
  <cp:revision>212</cp:revision>
  <dcterms:created xsi:type="dcterms:W3CDTF">2013-01-06T11:41:06Z</dcterms:created>
  <dcterms:modified xsi:type="dcterms:W3CDTF">2013-02-12T09:12:00Z</dcterms:modified>
</cp:coreProperties>
</file>